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1269" r:id="rId2"/>
    <p:sldId id="1666" r:id="rId3"/>
    <p:sldId id="271" r:id="rId4"/>
    <p:sldId id="272" r:id="rId5"/>
    <p:sldId id="1480" r:id="rId6"/>
    <p:sldId id="1694" r:id="rId7"/>
    <p:sldId id="1708" r:id="rId8"/>
    <p:sldId id="267" r:id="rId9"/>
    <p:sldId id="1713" r:id="rId10"/>
    <p:sldId id="1714" r:id="rId11"/>
    <p:sldId id="1715" r:id="rId12"/>
    <p:sldId id="1728" r:id="rId13"/>
    <p:sldId id="1719" r:id="rId14"/>
    <p:sldId id="1702" r:id="rId15"/>
    <p:sldId id="1721" r:id="rId16"/>
    <p:sldId id="1678" r:id="rId17"/>
    <p:sldId id="1679" r:id="rId18"/>
    <p:sldId id="1680" r:id="rId19"/>
    <p:sldId id="1709" r:id="rId20"/>
    <p:sldId id="1681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94"/>
            <p14:sldId id="1708"/>
          </p14:sldIdLst>
        </p14:section>
        <p14:section name="當週進度" id="{8B4424AE-5C78-444D-8B6D-A19D7D6E2311}">
          <p14:sldIdLst>
            <p14:sldId id="267"/>
            <p14:sldId id="1713"/>
            <p14:sldId id="1714"/>
            <p14:sldId id="1715"/>
            <p14:sldId id="1728"/>
            <p14:sldId id="1719"/>
            <p14:sldId id="1702"/>
            <p14:sldId id="1721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709"/>
            <p14:sldId id="16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4843" autoAdjust="0"/>
  </p:normalViewPr>
  <p:slideViewPr>
    <p:cSldViewPr snapToGrid="0">
      <p:cViewPr varScale="1">
        <p:scale>
          <a:sx n="113" d="100"/>
          <a:sy n="113" d="100"/>
        </p:scale>
        <p:origin x="426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985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14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C886897D-8C36-441B-BFDA-81802673D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0384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8186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106334F4-5FE6-4D0C-AA54-DDE2BAD6B4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gtwang.org/programming/python-opencv-matplotlib-plot-histogram-tutorial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1002/Embedded/blob/main/final%20project/unit_test_lbp_v2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apphire1002/Embedded/blob/main/final%20project/unit_test_lbp.py" TargetMode="External"/><Relationship Id="rId4" Type="http://schemas.openxmlformats.org/officeDocument/2006/relationships/hyperlink" Target="https://github.com/Sapphire1002/Embedded/blob/main/final%20project/unit_test_watershed.py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辨識馬路破損區域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2021.05.28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2021.05.21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做法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(handle_sample)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F2ADA33-EA92-4FF3-82FA-0E1EA86639A1}"/>
              </a:ext>
            </a:extLst>
          </p:cNvPr>
          <p:cNvSpPr txBox="1"/>
          <p:nvPr/>
        </p:nvSpPr>
        <p:spPr>
          <a:xfrm>
            <a:off x="838200" y="1614139"/>
            <a:ext cx="71769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抓取影片中心區域的上下兩行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設為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(20, 60)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找值為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0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最多的當成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LBP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取值的時候避免邊界會造成影響，因此只計算第二塊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~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倒數第二塊</a:t>
            </a:r>
          </a:p>
        </p:txBody>
      </p:sp>
    </p:spTree>
    <p:extLst>
      <p:ext uri="{BB962C8B-B14F-4D97-AF65-F5344CB8AC3E}">
        <p14:creationId xmlns:p14="http://schemas.microsoft.com/office/powerpoint/2010/main" val="1998580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2300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做法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(handle_LBP)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6C33A3F-8A45-474D-81B5-1DB2000C34D0}"/>
              </a:ext>
            </a:extLst>
          </p:cNvPr>
          <p:cNvSpPr txBox="1"/>
          <p:nvPr/>
        </p:nvSpPr>
        <p:spPr>
          <a:xfrm>
            <a:off x="838200" y="1626631"/>
            <a:ext cx="877676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1. LBP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skimage.feature.local_binary_pattern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計算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LBP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的直方圖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cv2.calcHist()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計算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  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3. sample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區域比較相似度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逐一比較的方式，並採用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cv2.compareHist()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的相關係數比較，大於門檻值當成相似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門檻值設定成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0.85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，以及該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和其他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的相似度要小於全距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// 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由於逐一比較，會產生一個自己和其他的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區域的列表，計算方式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當前相似個數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–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最小相似個數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&lt;=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最大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–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最小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相似個數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// 2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4.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侵蝕一次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cv2.erode()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kernel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採用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3*3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的矩形</a:t>
            </a:r>
          </a:p>
        </p:txBody>
      </p:sp>
    </p:spTree>
    <p:extLst>
      <p:ext uri="{BB962C8B-B14F-4D97-AF65-F5344CB8AC3E}">
        <p14:creationId xmlns:p14="http://schemas.microsoft.com/office/powerpoint/2010/main" val="2523768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做法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(handle_watershed)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6C33A3F-8A45-474D-81B5-1DB2000C34D0}"/>
              </a:ext>
            </a:extLst>
          </p:cNvPr>
          <p:cNvSpPr txBox="1"/>
          <p:nvPr/>
        </p:nvSpPr>
        <p:spPr>
          <a:xfrm>
            <a:off x="838200" y="1626631"/>
            <a:ext cx="905889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灰階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cv2.cvtColor()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高斯濾波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(kernel 9*9, SD = 0)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cv2.GaussianBlur()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二值化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cv2.threshold(0, 255)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，採用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cv2.THRESH_OTSU + cv2.THRESH_BINARY_INV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方法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4.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形態學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cv2.morphologyEx()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、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cv2.dilate()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開運算一次後膨脹兩次，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kernel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3*3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的矩形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5.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找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markers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cv2.connectedComponents()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，傳入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handle_LBP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的輸出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6. Watershed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cv2.watershed()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7.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疊加原始影像及區域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cv2.addWeighted()</a:t>
            </a:r>
          </a:p>
        </p:txBody>
      </p:sp>
    </p:spTree>
    <p:extLst>
      <p:ext uri="{BB962C8B-B14F-4D97-AF65-F5344CB8AC3E}">
        <p14:creationId xmlns:p14="http://schemas.microsoft.com/office/powerpoint/2010/main" val="2618219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3159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(unit_test_lbp_v2)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5" name="2021-05-28 09-54-14">
            <a:hlinkClick r:id="" action="ppaction://media"/>
            <a:extLst>
              <a:ext uri="{FF2B5EF4-FFF2-40B4-BE49-F238E27FC236}">
                <a16:creationId xmlns:a16="http://schemas.microsoft.com/office/drawing/2014/main" id="{C8F7B9C8-35B3-4CB4-8DBA-5152B3A4E6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1" y="1632814"/>
            <a:ext cx="7292733" cy="410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00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3454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(unit_test_watershed)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0DE46FC-EB7A-4FA4-B29F-070E53F6E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00255"/>
            <a:ext cx="8212348" cy="461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74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3570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(unit_test_watershed)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BD0FF5C-B7F5-4E1A-A0DD-DE7E2DB9B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00255"/>
            <a:ext cx="8307704" cy="467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424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</a:p>
          <a:p>
            <a:pPr marL="742950" lvl="1" indent="-285750">
              <a:buFont typeface="+mj-lt"/>
              <a:buAutoNum type="arabicPeriod"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驗證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的計算結果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以及做侵蝕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connected component labeling(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連通標記區域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，去把相鄰的區域灰階值都當成一樣的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threading </a:t>
            </a:r>
            <a:r>
              <a:rPr lang="zh-TW" altLang="en-US" sz="1400">
                <a:latin typeface="微軟正黑體" panose="020B0604030504040204" pitchFamily="34" charset="-120"/>
                <a:ea typeface="微軟正黑體" panose="020B0604030504040204" pitchFamily="34" charset="-120"/>
              </a:rPr>
              <a:t>的方式節省運算時間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FB9FB81-E3F3-4616-A7B6-C9137F5EFE70}"/>
              </a:ext>
            </a:extLst>
          </p:cNvPr>
          <p:cNvSpPr txBox="1"/>
          <p:nvPr/>
        </p:nvSpPr>
        <p:spPr>
          <a:xfrm>
            <a:off x="838200" y="1380066"/>
            <a:ext cx="6700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參考書籍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科班出身的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ai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人必修課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opencv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影像處理 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python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0FAED96-E7AC-45BE-858C-FDC08385A640}"/>
              </a:ext>
            </a:extLst>
          </p:cNvPr>
          <p:cNvSpPr txBox="1"/>
          <p:nvPr/>
        </p:nvSpPr>
        <p:spPr>
          <a:xfrm>
            <a:off x="838199" y="1749398"/>
            <a:ext cx="3525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3"/>
              </a:rPr>
              <a:t>Python opencv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hlinkClick r:id="rId3"/>
              </a:rPr>
              <a:t>繪製直方圖教學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2021/05/28</a:t>
            </a:r>
            <a:r>
              <a:rPr lang="zh-TW" altLang="en-US"/>
              <a:t> </a:t>
            </a:r>
            <a:r>
              <a:rPr lang="zh-TW" altLang="en-US" dirty="0"/>
              <a:t>控管紀錄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1F2380A-13DB-435B-87AF-FE0F44B64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463" y="1836139"/>
            <a:ext cx="10381073" cy="138694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E1BC5CE-4E21-456E-AFF4-7FEDDA2308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464" y="3603674"/>
            <a:ext cx="10381072" cy="136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5/20 </a:t>
            </a:r>
            <a:r>
              <a:rPr lang="zh-TW" altLang="en-US" dirty="0"/>
              <a:t>問題紀錄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496367D-2FF5-4DEF-86E4-0BF89A828377}"/>
              </a:ext>
            </a:extLst>
          </p:cNvPr>
          <p:cNvSpPr txBox="1"/>
          <p:nvPr/>
        </p:nvSpPr>
        <p:spPr>
          <a:xfrm>
            <a:off x="838200" y="1291904"/>
            <a:ext cx="82573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標線若過於平坦也會導致標線裡面部分的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threshold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0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採用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sobel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算法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承上，若面積大於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的面積會導致圈出來的區域在標線內部而非馬路材質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再新增用顏色區分的方式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馬路不會和標線顏色相同的前提下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先將所有符合條件的區域圈出來後，用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LBP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相似度比較處理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AB79FC7-4CDC-4B6A-9716-7649F2F49CC0}"/>
              </a:ext>
            </a:extLst>
          </p:cNvPr>
          <p:cNvSpPr txBox="1"/>
          <p:nvPr/>
        </p:nvSpPr>
        <p:spPr>
          <a:xfrm>
            <a:off x="838199" y="2828835"/>
            <a:ext cx="95333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部分影片會有擋風玻璃的反射影像以及雨水模糊的問題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根據圖像的透明度，去遮罩擋風玻璃反射影像的部分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反射的影像通常色彩相對較不飽和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擋風玻璃反射影像幾乎不會有太大變化，使用差幀做前景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後景分離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去除沒有變化的物件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Times New Roman" panose="02020603050405020304" pitchFamily="18" charset="0"/>
              <a:buChar char="▲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更改抓取區域，採取以影片中心點為界，上下各取一行區域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CEDF9F9-89C2-4BC1-902E-A5DA082EE3E7}"/>
              </a:ext>
            </a:extLst>
          </p:cNvPr>
          <p:cNvSpPr txBox="1"/>
          <p:nvPr/>
        </p:nvSpPr>
        <p:spPr>
          <a:xfrm>
            <a:off x="838199" y="4611930"/>
            <a:ext cx="110914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目前採用影片中的所有畫面去偵測馬路材質標記，因此若影片並非占滿整個畫面會讀取到影片外圍區域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先行找出影片的區域，使用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findcontour 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只尋找最外層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，接著圈出最小矩形框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採取灰階後值小於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10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的部分都當成是外圍區域過濾掉後，圈出最小矩形框後裁減原始圖像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77592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8" y="338455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處理上週問題紀錄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unit_test_lbp_v2.py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unit_test_watershed.py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182300-4A9F-4D72-AEC2-7BD90100D153}"/>
              </a:ext>
            </a:extLst>
          </p:cNvPr>
          <p:cNvSpPr/>
          <p:nvPr/>
        </p:nvSpPr>
        <p:spPr>
          <a:xfrm>
            <a:off x="838198" y="2196696"/>
            <a:ext cx="105155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找馬路材質單元測試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085AF90-7A2C-4273-BC16-F4DDA335A841}"/>
              </a:ext>
            </a:extLst>
          </p:cNvPr>
          <p:cNvSpPr/>
          <p:nvPr/>
        </p:nvSpPr>
        <p:spPr>
          <a:xfrm>
            <a:off x="838197" y="4686882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整合當前單元做驗證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24F0CA6-BDCF-4C9D-A676-140C02363505}"/>
              </a:ext>
            </a:extLst>
          </p:cNvPr>
          <p:cNvSpPr/>
          <p:nvPr/>
        </p:nvSpPr>
        <p:spPr>
          <a:xfrm>
            <a:off x="5511797" y="1318875"/>
            <a:ext cx="50124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利用光流找障礙物屬性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6E0F71-4CDC-4312-8202-E3AE0823C93F}"/>
              </a:ext>
            </a:extLst>
          </p:cNvPr>
          <p:cNvSpPr/>
          <p:nvPr/>
        </p:nvSpPr>
        <p:spPr>
          <a:xfrm>
            <a:off x="5511796" y="2506732"/>
            <a:ext cx="50124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抓取馬路範圍整合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整合測試及驗證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5/27 </a:t>
            </a:r>
            <a:r>
              <a:rPr lang="zh-TW" altLang="en-US" dirty="0"/>
              <a:t>問題紀錄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C5F7D32-CA96-4ABE-B3F9-A48A10FB8A41}"/>
              </a:ext>
            </a:extLst>
          </p:cNvPr>
          <p:cNvSpPr txBox="1"/>
          <p:nvPr/>
        </p:nvSpPr>
        <p:spPr>
          <a:xfrm>
            <a:off x="838200" y="1346200"/>
            <a:ext cx="88729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Watershed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的效果並不理想，若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markers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只有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個區域整張圖片都會被灌滿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承上，圖片上的同個部分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如馬路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被分成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個以上的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markers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則會當成不一樣的區域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天空也標上一行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markers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，接著做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BFS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以及透過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sobel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高度注水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handle_LBP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抓取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marker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的方法要在所有不相連區域各採取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個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marker 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3940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2021/05/27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AE472E9-69EB-4DB7-85D5-42E58AA81B0A}"/>
              </a:ext>
            </a:extLst>
          </p:cNvPr>
          <p:cNvSpPr txBox="1"/>
          <p:nvPr/>
        </p:nvSpPr>
        <p:spPr>
          <a:xfrm>
            <a:off x="7613650" y="5844659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F822183-373B-455B-9EB9-BA4498F7A5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80" y="1472658"/>
            <a:ext cx="5924014" cy="47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0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9EB03EC-C442-4707-9D3A-F185F48B4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159" y="1627456"/>
            <a:ext cx="4913841" cy="451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做法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(preprocess)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F904577-0CC0-4151-A2B3-AE4B53E17561}"/>
              </a:ext>
            </a:extLst>
          </p:cNvPr>
          <p:cNvSpPr txBox="1"/>
          <p:nvPr/>
        </p:nvSpPr>
        <p:spPr>
          <a:xfrm>
            <a:off x="838200" y="1626631"/>
            <a:ext cx="902041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抓取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ROI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區域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灰階值小於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10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的部分都當成邊框處理，使用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findContours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以及繪製最小矩形框處理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重新設定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frame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大小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cv2.resize()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，判斷影片為直向或橫向，調整適合的方向，大小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(480, 640)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、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(640, 480)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轉灰階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cv2.cvtColor()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4.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高斯濾波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(kernel 5*5, SD = 0)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cv2.GaussianBlur()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5. Sobel(ddepth=-1, dx=1, dy=1, ksize=5)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cv2.Sobel()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6.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二值化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f(x) = (max(sobel) – min(sobel)) * thres_condi(0.2)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255 if sobel &gt;= f(x) else 0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85094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124654</TotalTime>
  <Words>1218</Words>
  <Application>Microsoft Office PowerPoint</Application>
  <PresentationFormat>寬螢幕</PresentationFormat>
  <Paragraphs>149</Paragraphs>
  <Slides>20</Slides>
  <Notes>11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7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辨識馬路破損區域 進度報告</vt:lpstr>
      <vt:lpstr>TO DO LIST</vt:lpstr>
      <vt:lpstr>情境需求</vt:lpstr>
      <vt:lpstr>功能需求</vt:lpstr>
      <vt:lpstr>專案架構</vt:lpstr>
      <vt:lpstr>2021/05/18 BreakDown</vt:lpstr>
      <vt:lpstr>2021/05/27 BreakDown</vt:lpstr>
      <vt:lpstr>當周進度</vt:lpstr>
      <vt:lpstr>當周進度</vt:lpstr>
      <vt:lpstr>當周進度</vt:lpstr>
      <vt:lpstr>當周進度</vt:lpstr>
      <vt:lpstr>當周進度</vt:lpstr>
      <vt:lpstr>當周進度</vt:lpstr>
      <vt:lpstr>當周進度</vt:lpstr>
      <vt:lpstr>當周進度</vt:lpstr>
      <vt:lpstr>開會紀錄</vt:lpstr>
      <vt:lpstr>參考資料</vt:lpstr>
      <vt:lpstr>2021/05/28 控管紀錄</vt:lpstr>
      <vt:lpstr>5/20 問題紀錄</vt:lpstr>
      <vt:lpstr>5/27 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2471</cp:revision>
  <dcterms:created xsi:type="dcterms:W3CDTF">2019-03-11T13:47:46Z</dcterms:created>
  <dcterms:modified xsi:type="dcterms:W3CDTF">2021-06-11T00:28:28Z</dcterms:modified>
</cp:coreProperties>
</file>